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  <p:sldMasterId id="2147483730" r:id="rId2"/>
  </p:sldMasterIdLst>
  <p:notesMasterIdLst>
    <p:notesMasterId r:id="rId39"/>
  </p:notesMasterIdLst>
  <p:sldIdLst>
    <p:sldId id="589" r:id="rId3"/>
    <p:sldId id="780" r:id="rId4"/>
    <p:sldId id="772" r:id="rId5"/>
    <p:sldId id="773" r:id="rId6"/>
    <p:sldId id="779" r:id="rId7"/>
    <p:sldId id="775" r:id="rId8"/>
    <p:sldId id="776" r:id="rId9"/>
    <p:sldId id="778" r:id="rId10"/>
    <p:sldId id="786" r:id="rId11"/>
    <p:sldId id="736" r:id="rId12"/>
    <p:sldId id="785" r:id="rId13"/>
    <p:sldId id="739" r:id="rId14"/>
    <p:sldId id="741" r:id="rId15"/>
    <p:sldId id="742" r:id="rId16"/>
    <p:sldId id="744" r:id="rId17"/>
    <p:sldId id="745" r:id="rId18"/>
    <p:sldId id="746" r:id="rId19"/>
    <p:sldId id="747" r:id="rId20"/>
    <p:sldId id="748" r:id="rId21"/>
    <p:sldId id="749" r:id="rId22"/>
    <p:sldId id="750" r:id="rId23"/>
    <p:sldId id="751" r:id="rId24"/>
    <p:sldId id="752" r:id="rId25"/>
    <p:sldId id="753" r:id="rId26"/>
    <p:sldId id="754" r:id="rId27"/>
    <p:sldId id="755" r:id="rId28"/>
    <p:sldId id="756" r:id="rId29"/>
    <p:sldId id="757" r:id="rId30"/>
    <p:sldId id="758" r:id="rId31"/>
    <p:sldId id="759" r:id="rId32"/>
    <p:sldId id="767" r:id="rId33"/>
    <p:sldId id="782" r:id="rId34"/>
    <p:sldId id="787" r:id="rId35"/>
    <p:sldId id="783" r:id="rId36"/>
    <p:sldId id="784" r:id="rId37"/>
    <p:sldId id="781" r:id="rId38"/>
  </p:sldIdLst>
  <p:sldSz cx="9144000" cy="6858000" type="screen4x3"/>
  <p:notesSz cx="6950075" cy="91678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0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6" tIns="46048" rIns="92096" bIns="460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58391"/>
          </a:xfrm>
          <a:prstGeom prst="rect">
            <a:avLst/>
          </a:prstGeom>
        </p:spPr>
        <p:txBody>
          <a:bodyPr vert="horz" lIns="92096" tIns="46048" rIns="92096" bIns="46048" rtlCol="0"/>
          <a:lstStyle>
            <a:lvl1pPr algn="r">
              <a:defRPr sz="1200"/>
            </a:lvl1pPr>
          </a:lstStyle>
          <a:p>
            <a:fld id="{6E7044B3-33B9-496E-9613-4759E4EF22A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6" tIns="46048" rIns="92096" bIns="460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096" tIns="46048" rIns="92096" bIns="460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6" tIns="46048" rIns="92096" bIns="460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07831"/>
            <a:ext cx="3011699" cy="458391"/>
          </a:xfrm>
          <a:prstGeom prst="rect">
            <a:avLst/>
          </a:prstGeom>
        </p:spPr>
        <p:txBody>
          <a:bodyPr vert="horz" lIns="92096" tIns="46048" rIns="92096" bIns="46048" rtlCol="0" anchor="b"/>
          <a:lstStyle>
            <a:lvl1pPr algn="r">
              <a:defRPr sz="1200"/>
            </a:lvl1pPr>
          </a:lstStyle>
          <a:p>
            <a:fld id="{16351EDA-F9B9-4E57-9DFE-654A860E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6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713" indent="-287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9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131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16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FAD527-DEEA-4B77-B9F1-C97E0EFC8F5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460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45F7A-2E43-4211-A7C7-5EFF0BAE0B8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99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0BBBF-6C8E-49F2-A22A-A27C279D381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737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2019A-FF81-4FE4-9D47-F4D4CC73551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795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67A26-7481-4439-B654-9D8D19783B8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936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09A01-26A9-43BA-AD24-8AA7DE13E07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823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24B8A-64FC-4613-8EEC-F1AACAA0F24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484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55FC0-DBFF-41EE-8B2E-EB367BA72E2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7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6B9FE-B13C-4EDE-878B-B6C7FAD1391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351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4E935-C47F-4956-AA45-286346431DB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376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4D889-0136-412A-B31C-1EE2C361214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73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299" indent="-2878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1230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1721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2213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2705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3197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3689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181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2D8D3C-D532-42CF-BBEF-E51A6D69DD3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156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6D99C-67F2-45E1-BC9A-BB77E575073E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439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4F4F0-463C-4D24-A4AE-015BA1081B8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96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9F85B-BE52-472E-A0FC-0CD3487B793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097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C60B7-29DF-4DDD-A3A5-1D29B4ED7FE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112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F8679-1DE4-44F5-A43C-44D50BAE2B8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554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46A8A-C43C-41F5-9069-839CC43DAC6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018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9B8E7-D1C6-41E3-8087-444F6C01346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731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299" indent="-2878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1230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1721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2213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2705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3197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3689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181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A1942D-3C9A-4702-80FF-156417B9C4EA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903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299" indent="-2878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1230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1721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2213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2705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3197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3689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181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7E9A2A-3CD7-44F9-B2F4-2120865F5E1A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554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299" indent="-2878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1230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1721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2213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2705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3197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3689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181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D5230B-C3FD-4F93-97C3-5AD4D089FAA9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19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299" indent="-2878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1230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1721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2213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2705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3197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3689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181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202E7-2C1E-43A1-846C-5115BF13536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99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299" indent="-2878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1230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1721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2213" indent="-2302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2705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3197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3689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181" indent="-2302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E63CA5-D7F0-4BFC-949E-AF0A0B81247B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6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299" indent="-2878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1230" indent="-2302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1721" indent="-2302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2213" indent="-2302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2705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3197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3689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181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18C8A8-48E8-4BB0-8062-61CCE9563D3B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6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0B33C-75BE-409E-9664-F955153EE80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540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7695B-B4EE-406F-8F33-56E3E48414A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217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46DA5-0C17-436F-B897-A8292D43727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061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50B0E-756B-4D89-ABFD-2E62F68DE19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07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</p:grpSp>
      <p:pic>
        <p:nvPicPr>
          <p:cNvPr id="18" name="Picture 22" descr="red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1352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304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0A5A-769B-4BBA-AAA2-403D889D41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2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2417C-AE94-4309-BA69-36551FFFE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7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45216-DD2A-4BD6-8E24-33F396F99E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6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CA76-3401-4E6E-982A-89729DB63A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0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8FFB3-B3C8-44EC-9751-85F1EE9850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5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E95ED-E823-4E2D-9D28-CD1EB118EE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6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789F4-1CE7-47C9-A59B-5593985CD8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9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C4630-233B-4836-9DC7-FC9434AA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51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3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7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DD18-A0D1-47CA-96FE-2268CE7D14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80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1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1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84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8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0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56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04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19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47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8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9014467F-36BE-4FD8-987F-2D68BFB03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597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67F251AF-0F64-4AEE-8D9C-D236D1D15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8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44E1-32BF-4865-8337-4194EC2158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1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1A54-B2A9-4C2E-A8B0-1C1167FAEF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9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23CF1-0911-4CCB-AB44-DD5D27E94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4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36FB-E4CB-41DE-96C1-ECF123776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5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3912-EF16-4E8A-9B7C-FF8626F2B8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8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1252-AD26-4213-A6EF-5924B30582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5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5863-AD80-400C-8DB9-DBDB22BD22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defTabSz="914400">
              <a:defRPr/>
            </a:pPr>
            <a:fld id="{D924B0BE-B13C-46F4-89F1-D85A25CFA138}" type="slidenum">
              <a:rPr lang="en-US">
                <a:solidFill>
                  <a:srgbClr val="000000"/>
                </a:solidFill>
                <a:ea typeface="+mn-ea"/>
                <a:cs typeface="Arial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en-US" altLang="en-US">
                <a:solidFill>
                  <a:srgbClr val="666699"/>
                </a:solidFill>
                <a:ea typeface="+mn-ea"/>
              </a:endParaRPr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en-US" altLang="en-US">
                <a:solidFill>
                  <a:srgbClr val="666699"/>
                </a:solidFill>
                <a:ea typeface="+mn-ea"/>
              </a:endParaRPr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en-US" altLang="en-US">
                <a:solidFill>
                  <a:srgbClr val="9999CC"/>
                </a:solidFill>
                <a:ea typeface="+mn-ea"/>
              </a:endParaRPr>
            </a:p>
          </p:txBody>
        </p:sp>
        <p:sp>
          <p:nvSpPr>
            <p:cNvPr id="10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en-US" altLang="en-US">
                <a:solidFill>
                  <a:srgbClr val="666699"/>
                </a:solidFill>
                <a:ea typeface="+mn-ea"/>
              </a:endParaRPr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en-US" altLang="en-US">
                <a:solidFill>
                  <a:srgbClr val="9999CC"/>
                </a:solidFill>
                <a:ea typeface="+mn-ea"/>
              </a:endParaRPr>
            </a:p>
          </p:txBody>
        </p:sp>
        <p:sp>
          <p:nvSpPr>
            <p:cNvPr id="10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endParaRPr lang="en-US" altLang="en-US">
                <a:solidFill>
                  <a:srgbClr val="9999CC"/>
                </a:solidFill>
                <a:ea typeface="+mn-ea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93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2" name="Picture 18" descr="redLog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6248400"/>
            <a:ext cx="1352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94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7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4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3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28.wav"/><Relationship Id="rId7" Type="http://schemas.openxmlformats.org/officeDocument/2006/relationships/image" Target="../media/image12.emf"/><Relationship Id="rId2" Type="http://schemas.microsoft.com/office/2007/relationships/media" Target="../media/media28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0.wav"/><Relationship Id="rId7" Type="http://schemas.openxmlformats.org/officeDocument/2006/relationships/image" Target="../media/image13.emf"/><Relationship Id="rId2" Type="http://schemas.microsoft.com/office/2007/relationships/media" Target="../media/media30.wav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6.wav"/><Relationship Id="rId1" Type="http://schemas.microsoft.com/office/2007/relationships/media" Target="../media/media36.wav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801091"/>
            <a:ext cx="5867400" cy="13716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Some Economic Considerations for Blueberry Production in the Southeast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269673"/>
            <a:ext cx="5334000" cy="7620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Bill Cline, Entomology and Plant Pathology </a:t>
            </a: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North Carolina State University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1045" y="54242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86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569319"/>
            <a:ext cx="7772400" cy="1470025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Estimated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tx1"/>
                </a:solidFill>
              </a:rPr>
              <a:t>Costs of Producing, Harvesting, and Marketing Blueberries in the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tx1"/>
                </a:solidFill>
              </a:rPr>
              <a:t>Southeastern United States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/>
              <a:t>2005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96591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C. D. </a:t>
            </a:r>
            <a:r>
              <a:rPr lang="en-US" dirty="0" err="1">
                <a:solidFill>
                  <a:schemeClr val="tx1"/>
                </a:solidFill>
              </a:rPr>
              <a:t>Safley</a:t>
            </a:r>
            <a:r>
              <a:rPr lang="en-US" dirty="0">
                <a:solidFill>
                  <a:schemeClr val="tx1"/>
                </a:solidFill>
              </a:rPr>
              <a:t>, Ag &amp; Resource Econ.</a:t>
            </a:r>
          </a:p>
          <a:p>
            <a:r>
              <a:rPr lang="en-US" dirty="0">
                <a:solidFill>
                  <a:schemeClr val="tx1"/>
                </a:solidFill>
              </a:rPr>
              <a:t>W.O. Cline, Plant Pathology</a:t>
            </a:r>
          </a:p>
          <a:p>
            <a:r>
              <a:rPr lang="en-US" dirty="0">
                <a:solidFill>
                  <a:schemeClr val="tx1"/>
                </a:solidFill>
              </a:rPr>
              <a:t>C. M. Mainland, Horticultural Sci. (Ret.)</a:t>
            </a:r>
          </a:p>
          <a:p>
            <a:r>
              <a:rPr lang="en-US" b="1" dirty="0">
                <a:solidFill>
                  <a:schemeClr val="tx1"/>
                </a:solidFill>
              </a:rPr>
              <a:t>North Carolina State University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2178" y="5764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Changes since this budget was written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719" y="2305631"/>
            <a:ext cx="8229600" cy="3103563"/>
          </a:xfrm>
        </p:spPr>
        <p:txBody>
          <a:bodyPr/>
          <a:lstStyle/>
          <a:p>
            <a:r>
              <a:rPr lang="en-US" b="1" dirty="0"/>
              <a:t>Labor costs up 50%</a:t>
            </a:r>
          </a:p>
          <a:p>
            <a:r>
              <a:rPr lang="en-US" b="1" dirty="0"/>
              <a:t>Equipment costs up 25-50%</a:t>
            </a:r>
          </a:p>
          <a:p>
            <a:r>
              <a:rPr lang="en-US" b="1" dirty="0"/>
              <a:t>Additional equipment costs (soft sorter)</a:t>
            </a:r>
          </a:p>
          <a:p>
            <a:r>
              <a:rPr lang="en-US" b="1" dirty="0"/>
              <a:t>Addition of pre-cooling in packing areas</a:t>
            </a:r>
          </a:p>
          <a:p>
            <a:r>
              <a:rPr lang="en-US" b="1" dirty="0"/>
              <a:t>Increased regulation (GAPs, FSMA, 3</a:t>
            </a:r>
            <a:r>
              <a:rPr lang="en-US" b="1" baseline="30000" dirty="0"/>
              <a:t>rd</a:t>
            </a:r>
            <a:r>
              <a:rPr lang="en-US" b="1" dirty="0"/>
              <a:t> party audits)</a:t>
            </a:r>
          </a:p>
          <a:p>
            <a:r>
              <a:rPr lang="en-US" b="1" dirty="0"/>
              <a:t>Improved cultivars, Higher yields</a:t>
            </a:r>
          </a:p>
          <a:p>
            <a:r>
              <a:rPr lang="en-US" b="1" dirty="0"/>
              <a:t>Increased machine-for-fresh harvesting</a:t>
            </a:r>
          </a:p>
          <a:p>
            <a:r>
              <a:rPr lang="en-US" b="1" dirty="0"/>
              <a:t>Increased farm size – economy of scale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77045" y="57268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27364"/>
            <a:ext cx="8510588" cy="997527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Procedures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71463" y="1950027"/>
            <a:ext cx="8540750" cy="364028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b="1" dirty="0"/>
              <a:t>Cost estimates were based on a 100 Acre blueberry planting</a:t>
            </a:r>
          </a:p>
          <a:p>
            <a:pPr>
              <a:spcAft>
                <a:spcPts val="1200"/>
              </a:spcAft>
            </a:pPr>
            <a:r>
              <a:rPr lang="en-US" altLang="en-US" b="1" dirty="0"/>
              <a:t>Production practices were based on management practices recommended by Extension Specialists and Farmers</a:t>
            </a:r>
          </a:p>
          <a:p>
            <a:pPr>
              <a:spcAft>
                <a:spcPts val="1200"/>
              </a:spcAft>
            </a:pPr>
            <a:r>
              <a:rPr lang="en-US" altLang="en-US" b="1" dirty="0"/>
              <a:t>Equipment costs were based on 2004 purchase prices</a:t>
            </a:r>
          </a:p>
          <a:p>
            <a:pPr>
              <a:spcAft>
                <a:spcPts val="1200"/>
              </a:spcAft>
            </a:pPr>
            <a:r>
              <a:rPr lang="en-US" altLang="en-US" b="1" dirty="0"/>
              <a:t>Input prices were collected from farmers and dealers who supply NC blueberry growers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8091" y="6045276"/>
            <a:ext cx="41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Safley</a:t>
            </a:r>
            <a:r>
              <a:rPr lang="en-US" sz="2400" dirty="0"/>
              <a:t>, Cline &amp; Mainland, 2005)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9662" y="58962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2336" y="446810"/>
            <a:ext cx="7620000" cy="762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Yield Assumptions – Good Soil</a:t>
            </a:r>
          </a:p>
        </p:txBody>
      </p:sp>
      <p:graphicFrame>
        <p:nvGraphicFramePr>
          <p:cNvPr id="10329" name="Group 8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310670"/>
              </p:ext>
            </p:extLst>
          </p:nvPr>
        </p:nvGraphicFramePr>
        <p:xfrm>
          <a:off x="1143000" y="1208810"/>
          <a:ext cx="6629400" cy="532765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Irrigation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 irrigation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 – 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10 -12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13 - 15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16- 18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19 - 20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839" y="56632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17418" y="384463"/>
            <a:ext cx="7620000" cy="762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</a:rPr>
              <a:t>Yield Assumptions – Marginal Soil</a:t>
            </a:r>
          </a:p>
        </p:txBody>
      </p:sp>
      <p:graphicFrame>
        <p:nvGraphicFramePr>
          <p:cNvPr id="12337" name="Group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895451"/>
              </p:ext>
            </p:extLst>
          </p:nvPr>
        </p:nvGraphicFramePr>
        <p:xfrm>
          <a:off x="817418" y="1146463"/>
          <a:ext cx="7640782" cy="5327652"/>
        </p:xfrm>
        <a:graphic>
          <a:graphicData uri="http://schemas.openxmlformats.org/drawingml/2006/table">
            <a:tbl>
              <a:tblPr/>
              <a:tblGrid>
                <a:gridCol w="185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4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Irrigation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 Irrigation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 – 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10 -12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13 - 15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16- 18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19 - 20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20529" y="59012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75409"/>
            <a:ext cx="8510588" cy="75160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Yield Assumptions – Cost to pick &amp; pack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42674" y="1461655"/>
            <a:ext cx="7969539" cy="48799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2800" b="1" dirty="0"/>
              <a:t>Fresh Market – 80%</a:t>
            </a:r>
          </a:p>
          <a:p>
            <a:pPr lvl="1">
              <a:spcAft>
                <a:spcPts val="1200"/>
              </a:spcAft>
              <a:buClr>
                <a:schemeClr val="hlink"/>
              </a:buClr>
              <a:buFont typeface="Wingdings" pitchFamily="2" charset="2"/>
              <a:buChar char="Ø"/>
            </a:pPr>
            <a:r>
              <a:rPr lang="en-US" altLang="en-US" b="1" dirty="0"/>
              <a:t>60% hand harvested @ $8.29/flat</a:t>
            </a:r>
          </a:p>
          <a:p>
            <a:pPr lvl="1">
              <a:spcAft>
                <a:spcPts val="1200"/>
              </a:spcAft>
              <a:buClr>
                <a:schemeClr val="hlink"/>
              </a:buClr>
              <a:buFont typeface="Wingdings" pitchFamily="2" charset="2"/>
              <a:buChar char="Ø"/>
            </a:pPr>
            <a:r>
              <a:rPr lang="en-US" altLang="en-US" b="1" dirty="0"/>
              <a:t>20% machine harvested @ $5.67/flat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/>
              <a:t>Process Market – 18%</a:t>
            </a:r>
          </a:p>
          <a:p>
            <a:pPr lvl="1">
              <a:spcAft>
                <a:spcPts val="1200"/>
              </a:spcAft>
              <a:buClr>
                <a:schemeClr val="hlink"/>
              </a:buClr>
              <a:buFont typeface="Wingdings" pitchFamily="2" charset="2"/>
              <a:buChar char="Ø"/>
            </a:pPr>
            <a:r>
              <a:rPr lang="en-US" altLang="en-US" b="1" dirty="0"/>
              <a:t>1.8% hand harvested (“fresh rejects”)@ $0.83/</a:t>
            </a:r>
            <a:r>
              <a:rPr lang="en-US" altLang="en-US" b="1" dirty="0" err="1"/>
              <a:t>lb</a:t>
            </a:r>
            <a:endParaRPr lang="en-US" altLang="en-US" b="1" dirty="0"/>
          </a:p>
          <a:p>
            <a:pPr lvl="1">
              <a:spcAft>
                <a:spcPts val="1200"/>
              </a:spcAft>
              <a:buClr>
                <a:schemeClr val="hlink"/>
              </a:buClr>
              <a:buFont typeface="Wingdings" pitchFamily="2" charset="2"/>
              <a:buChar char="Ø"/>
            </a:pPr>
            <a:r>
              <a:rPr lang="en-US" altLang="en-US" b="1" dirty="0"/>
              <a:t>16.2% machine harvested @ $0.39/</a:t>
            </a:r>
            <a:r>
              <a:rPr lang="en-US" altLang="en-US" b="1" dirty="0" err="1"/>
              <a:t>lb</a:t>
            </a:r>
            <a:endParaRPr lang="en-US" altLang="en-US" b="1" dirty="0"/>
          </a:p>
          <a:p>
            <a:pPr>
              <a:spcAft>
                <a:spcPts val="1200"/>
              </a:spcAft>
            </a:pPr>
            <a:r>
              <a:rPr lang="en-US" altLang="en-US" sz="2800" b="1" dirty="0"/>
              <a:t>Economic loss – 2%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8091" y="6045276"/>
            <a:ext cx="41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Safley</a:t>
            </a:r>
            <a:r>
              <a:rPr lang="en-US" sz="2400" dirty="0"/>
              <a:t>, Cline &amp; Mainland, 2005)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311" y="55675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83227" y="841664"/>
            <a:ext cx="6889173" cy="6858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</a:rPr>
              <a:t>Harvest Assumptions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098964"/>
            <a:ext cx="8540750" cy="4000211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b="1" dirty="0"/>
              <a:t>Harvest season lasted 11 weeks – Last week in May through first week in August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b="1" dirty="0"/>
              <a:t>Fresh blueberries averaged $14.11 per flat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b="1" dirty="0"/>
              <a:t>Processed berries were sold for $0.60 per pound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dirty="0"/>
              <a:t>Note: One flat equals 9 pounds of blueberries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8090" y="6019156"/>
            <a:ext cx="41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Safley</a:t>
            </a:r>
            <a:r>
              <a:rPr lang="en-US" sz="2400" dirty="0"/>
              <a:t>, Cline &amp; Mainland, 2005)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1143" y="58554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05245"/>
            <a:ext cx="8510588" cy="661555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Equipment Investment – 1</a:t>
            </a:r>
            <a:r>
              <a:rPr lang="en-US" altLang="en-US" baseline="30000" dirty="0">
                <a:solidFill>
                  <a:schemeClr val="tx1"/>
                </a:solidFill>
              </a:rPr>
              <a:t>st</a:t>
            </a:r>
            <a:r>
              <a:rPr lang="en-US" altLang="en-US" dirty="0">
                <a:solidFill>
                  <a:schemeClr val="tx1"/>
                </a:solidFill>
              </a:rPr>
              <a:t> Year</a:t>
            </a:r>
          </a:p>
        </p:txBody>
      </p:sp>
      <p:graphicFrame>
        <p:nvGraphicFramePr>
          <p:cNvPr id="17453" name="Group 45"/>
          <p:cNvGraphicFramePr>
            <a:graphicFrameLocks noGrp="1"/>
          </p:cNvGraphicFramePr>
          <p:nvPr>
            <p:ph idx="1"/>
          </p:nvPr>
        </p:nvGraphicFramePr>
        <p:xfrm>
          <a:off x="1371600" y="1143000"/>
          <a:ext cx="6324600" cy="5106989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Tractor, 70 – 80 hp (2)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$65,000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Mower, 5ft, HD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Fertilizer Spreader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Herb Sprayer, 200 gal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Shielded Herb Sprayer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Tapered Disk, 5ft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V-bladed Sweep Plow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Drain Runner (spinner)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$78,900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8091" y="6249989"/>
            <a:ext cx="41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Safley</a:t>
            </a:r>
            <a:r>
              <a:rPr lang="en-US" sz="2400" dirty="0"/>
              <a:t>, Cline &amp; Mainland, 2005)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1476" y="56904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519545"/>
            <a:ext cx="8510588" cy="81640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Establishment Costs – 1</a:t>
            </a:r>
            <a:r>
              <a:rPr lang="en-US" altLang="en-US" baseline="30000" dirty="0">
                <a:solidFill>
                  <a:schemeClr val="tx1"/>
                </a:solidFill>
              </a:rPr>
              <a:t>st</a:t>
            </a:r>
            <a:r>
              <a:rPr lang="en-US" altLang="en-US" dirty="0">
                <a:solidFill>
                  <a:schemeClr val="tx1"/>
                </a:solidFill>
              </a:rPr>
              <a:t> Year</a:t>
            </a:r>
          </a:p>
        </p:txBody>
      </p:sp>
      <p:graphicFrame>
        <p:nvGraphicFramePr>
          <p:cNvPr id="24619" name="Group 43"/>
          <p:cNvGraphicFramePr>
            <a:graphicFrameLocks noGrp="1"/>
          </p:cNvGraphicFramePr>
          <p:nvPr>
            <p:ph idx="1"/>
          </p:nvPr>
        </p:nvGraphicFramePr>
        <p:xfrm>
          <a:off x="914400" y="1524000"/>
          <a:ext cx="7546975" cy="4663440"/>
        </p:xfrm>
        <a:graphic>
          <a:graphicData uri="http://schemas.openxmlformats.org/drawingml/2006/table">
            <a:tbl>
              <a:tblPr/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Land Clearing  ($3,000/A)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$300,000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Ditching &amp; Drainage  ($120/A)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Forming Beds  ($25/A)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Plants  (1,210/A @ 50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¢ /plant)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60,500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Irrigation Pond (4 – 30,000 cu yd)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Irrigation Well (300 gpm)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Sprinklers, pipes &amp; valves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Pumps (4 – 1,400 gpm)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38,000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$584,000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8090" y="6226771"/>
            <a:ext cx="41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Safley</a:t>
            </a:r>
            <a:r>
              <a:rPr lang="en-US" sz="2400" dirty="0"/>
              <a:t>, Cline &amp; Mainland, 2005)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3227" y="58414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838200"/>
            <a:ext cx="8510588" cy="8382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Equipment Investment – 2</a:t>
            </a:r>
            <a:r>
              <a:rPr lang="en-US" altLang="en-US" baseline="30000" dirty="0">
                <a:solidFill>
                  <a:schemeClr val="tx1"/>
                </a:solidFill>
              </a:rPr>
              <a:t>nd</a:t>
            </a:r>
            <a:r>
              <a:rPr lang="en-US" altLang="en-US" dirty="0">
                <a:solidFill>
                  <a:schemeClr val="tx1"/>
                </a:solidFill>
              </a:rPr>
              <a:t> Year</a:t>
            </a:r>
          </a:p>
        </p:txBody>
      </p:sp>
      <p:graphicFrame>
        <p:nvGraphicFramePr>
          <p:cNvPr id="19497" name="Group 41"/>
          <p:cNvGraphicFramePr>
            <a:graphicFrameLocks noGrp="1"/>
          </p:cNvGraphicFramePr>
          <p:nvPr>
            <p:ph idx="1"/>
          </p:nvPr>
        </p:nvGraphicFramePr>
        <p:xfrm>
          <a:off x="1295400" y="2133600"/>
          <a:ext cx="6324600" cy="2514600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Airblast Sprayer, 220 gal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$7,600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Farm Trailers (4)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$11,600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8091" y="6045276"/>
            <a:ext cx="41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Safley</a:t>
            </a:r>
            <a:r>
              <a:rPr lang="en-US" sz="2400" dirty="0"/>
              <a:t>, Cline &amp; Mainland, 2005)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01940" y="60195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632392"/>
              </p:ext>
            </p:extLst>
          </p:nvPr>
        </p:nvGraphicFramePr>
        <p:xfrm>
          <a:off x="540326" y="579813"/>
          <a:ext cx="8250382" cy="57767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72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836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Commercial blueberry acreage in North Carolina by County, 2015. Total 9,756 acres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County 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Acres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Bladen 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5,859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Pender 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2,092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Sampson 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1,012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Duplin 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501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Columbus 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165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Craven 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127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25146" y="57822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13064"/>
            <a:ext cx="8510588" cy="682336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Equipment Investment – 3</a:t>
            </a:r>
            <a:r>
              <a:rPr lang="en-US" altLang="en-US" baseline="30000" dirty="0">
                <a:solidFill>
                  <a:schemeClr val="tx1"/>
                </a:solidFill>
              </a:rPr>
              <a:t>rd</a:t>
            </a:r>
            <a:r>
              <a:rPr lang="en-US" altLang="en-US" dirty="0">
                <a:solidFill>
                  <a:schemeClr val="tx1"/>
                </a:solidFill>
              </a:rPr>
              <a:t> Year</a:t>
            </a:r>
          </a:p>
        </p:txBody>
      </p:sp>
      <p:graphicFrame>
        <p:nvGraphicFramePr>
          <p:cNvPr id="20517" name="Group 37"/>
          <p:cNvGraphicFramePr>
            <a:graphicFrameLocks noGrp="1"/>
          </p:cNvGraphicFramePr>
          <p:nvPr>
            <p:ph idx="1"/>
          </p:nvPr>
        </p:nvGraphicFramePr>
        <p:xfrm>
          <a:off x="1371600" y="1752600"/>
          <a:ext cx="6324600" cy="4038601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Truck, 1-Ton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   26,000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Mower, Articulated Fail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Mower, Flail, 40”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Metal Building (125’x50’)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156,250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Packing Equipment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$234,250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8091" y="6045276"/>
            <a:ext cx="41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Safley</a:t>
            </a:r>
            <a:r>
              <a:rPr lang="en-US" sz="2400" dirty="0"/>
              <a:t>, Cline &amp; Mainland, 2005)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0165" y="5848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9" name="Rectangle 31"/>
          <p:cNvSpPr>
            <a:spLocks noGrp="1" noRot="1" noChangeArrowheads="1"/>
          </p:cNvSpPr>
          <p:nvPr>
            <p:ph type="title"/>
          </p:nvPr>
        </p:nvSpPr>
        <p:spPr>
          <a:xfrm>
            <a:off x="301625" y="498764"/>
            <a:ext cx="8510588" cy="644236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Equipment Investment Costs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7775575" cy="4651375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r>
                        <a:rPr kumimoji="0" lang="en-US" alt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Harvester, Self Propelled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$114,000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th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Farm trailers (4)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th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Packing Equipment (line 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$35,000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th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Color Sorter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th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Pneumatic Pruners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8090" y="6117724"/>
            <a:ext cx="41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Safley</a:t>
            </a:r>
            <a:r>
              <a:rPr lang="en-US" sz="2400" dirty="0"/>
              <a:t>, Cline &amp; Mainland, 2005)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5086" y="58740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4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05245"/>
            <a:ext cx="8510588" cy="661555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Estimated Annual Costs, 8</a:t>
            </a:r>
            <a:r>
              <a:rPr lang="en-US" altLang="en-US" sz="3200" baseline="30000" dirty="0">
                <a:solidFill>
                  <a:schemeClr val="tx1"/>
                </a:solidFill>
              </a:rPr>
              <a:t>th</a:t>
            </a:r>
            <a:r>
              <a:rPr lang="en-US" altLang="en-US" sz="3200" dirty="0">
                <a:solidFill>
                  <a:schemeClr val="tx1"/>
                </a:solidFill>
              </a:rPr>
              <a:t> Year</a:t>
            </a:r>
          </a:p>
        </p:txBody>
      </p:sp>
      <p:graphicFrame>
        <p:nvGraphicFramePr>
          <p:cNvPr id="36935" name="Group 71"/>
          <p:cNvGraphicFramePr>
            <a:graphicFrameLocks noGrp="1"/>
          </p:cNvGraphicFramePr>
          <p:nvPr>
            <p:ph idx="1"/>
          </p:nvPr>
        </p:nvGraphicFramePr>
        <p:xfrm>
          <a:off x="609600" y="1295400"/>
          <a:ext cx="8077200" cy="4876802"/>
        </p:xfrm>
        <a:graphic>
          <a:graphicData uri="http://schemas.openxmlformats.org/drawingml/2006/table">
            <a:tbl>
              <a:tblPr/>
              <a:tblGrid>
                <a:gridCol w="28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Expense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Good Soil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Good Soil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Mar. Soil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Pruning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   297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   297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   297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Weed 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Disease &amp; Insect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Irrigation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Land Rental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Harvest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6,053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3,784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4,541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$7,371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$4,625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$5,859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8090" y="6190751"/>
            <a:ext cx="41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Safley</a:t>
            </a:r>
            <a:r>
              <a:rPr lang="en-US" sz="2400" dirty="0"/>
              <a:t>, Cline &amp; Mainland, 2005)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65299" y="55337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63682"/>
            <a:ext cx="8510588" cy="744682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Estimated Annual Receipts &amp; Costs, 8</a:t>
            </a:r>
            <a:r>
              <a:rPr lang="en-US" altLang="en-US" sz="2400" baseline="30000" dirty="0">
                <a:solidFill>
                  <a:schemeClr val="tx1"/>
                </a:solidFill>
              </a:rPr>
              <a:t>th</a:t>
            </a:r>
            <a:r>
              <a:rPr lang="en-US" altLang="en-US" sz="2400" dirty="0">
                <a:solidFill>
                  <a:schemeClr val="tx1"/>
                </a:solidFill>
              </a:rPr>
              <a:t> Year</a:t>
            </a:r>
          </a:p>
        </p:txBody>
      </p:sp>
      <p:graphicFrame>
        <p:nvGraphicFramePr>
          <p:cNvPr id="38980" name="Group 68"/>
          <p:cNvGraphicFramePr>
            <a:graphicFrameLocks noGrp="1"/>
          </p:cNvGraphicFramePr>
          <p:nvPr>
            <p:ph idx="1"/>
          </p:nvPr>
        </p:nvGraphicFramePr>
        <p:xfrm>
          <a:off x="609600" y="1295400"/>
          <a:ext cx="8077200" cy="4663440"/>
        </p:xfrm>
        <a:graphic>
          <a:graphicData uri="http://schemas.openxmlformats.org/drawingml/2006/table">
            <a:tbl>
              <a:tblPr/>
              <a:tblGrid>
                <a:gridCol w="28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Good Soil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Good Soil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Mar. Soil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Receipts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$10,897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$6,810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$8,173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Pruning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- 297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- 297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- 297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Weed 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- 144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- 144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- 144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Disease &amp; Insect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- 360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- 360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Irrigation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- 477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- 477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Land Rental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-  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-  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Harvest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- 6,053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- 3,784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- 4,541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$ 3,526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$2,185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$2,314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8091" y="6045276"/>
            <a:ext cx="41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Safley</a:t>
            </a:r>
            <a:r>
              <a:rPr lang="en-US" sz="2400" dirty="0"/>
              <a:t>, Cline &amp; Mainland, 2005)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1931" y="56319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436418"/>
            <a:ext cx="7620000" cy="557646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</a:rPr>
              <a:t>Flow of Funds – Good Soil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47899"/>
              </p:ext>
            </p:extLst>
          </p:nvPr>
        </p:nvGraphicFramePr>
        <p:xfrm>
          <a:off x="1143000" y="1163781"/>
          <a:ext cx="6629400" cy="531241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Irrigation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 irrigation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-$804,064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-$567,974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  58,264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  31,174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-$193,727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-$190,434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  60,832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  24,867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$247,561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$180,069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$199,036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  68,489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$379,090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$217,016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$379,090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$217,016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$379,090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$217,016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2928" y="56575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540327"/>
            <a:ext cx="7620000" cy="557646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Flow of Funds – Marginal Soil</a:t>
            </a:r>
          </a:p>
        </p:txBody>
      </p:sp>
      <p:graphicFrame>
        <p:nvGraphicFramePr>
          <p:cNvPr id="2765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686535"/>
              </p:ext>
            </p:extLst>
          </p:nvPr>
        </p:nvGraphicFramePr>
        <p:xfrm>
          <a:off x="1143000" y="1323109"/>
          <a:ext cx="6629400" cy="532765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Irrigation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 irrigation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-$804,064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-$567,974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  58,264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  31,174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-$217,524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-$226,939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   2,223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-$101,350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$152,979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  53,743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  72,926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  57,890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$252,981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  90,583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$252,981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  90,583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$252,981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  56,110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10403" y="55321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073" y="436418"/>
            <a:ext cx="7620000" cy="6096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Accumulated Cash Flows – Good Soil</a:t>
            </a:r>
          </a:p>
        </p:txBody>
      </p:sp>
      <p:graphicFrame>
        <p:nvGraphicFramePr>
          <p:cNvPr id="2867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052336"/>
              </p:ext>
            </p:extLst>
          </p:nvPr>
        </p:nvGraphicFramePr>
        <p:xfrm>
          <a:off x="1143000" y="1167245"/>
          <a:ext cx="6629400" cy="532765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Irrigation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 irrigation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-$804,064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-$567,974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-$862,328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-$599,148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-$1,056,055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-$789,582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-$995,224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-$764,715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-$747,663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-$584,646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-$548,627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-$516,157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-$169,537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-$299,141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**$209,553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-$82,125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$588,664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**$134,892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08381" y="57557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</a:rPr>
              <a:t>Breakeven Year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4464" y="2097813"/>
            <a:ext cx="8229600" cy="31035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3200" b="1" dirty="0"/>
              <a:t>The year when enough revenue has been generated to cover start-up expenses.</a:t>
            </a:r>
          </a:p>
          <a:p>
            <a:pPr>
              <a:spcAft>
                <a:spcPts val="1200"/>
              </a:spcAft>
            </a:pPr>
            <a:r>
              <a:rPr lang="en-US" altLang="en-US" sz="3200" b="1" dirty="0"/>
              <a:t>To secure a loan of shorter duration could leave the farming operation insolvent.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9542" y="57810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12173"/>
            <a:ext cx="8510588" cy="6858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Accumulated Cash Flows – Good Soil</a:t>
            </a: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33400" y="1066800"/>
          <a:ext cx="7991475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hart" r:id="rId6" imgW="6095928" imgH="4069008" progId="MSGraph.Chart.8">
                  <p:embed followColorScheme="full"/>
                </p:oleObj>
              </mc:Choice>
              <mc:Fallback>
                <p:oleObj name="Chart" r:id="rId6" imgW="6095928" imgH="406900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7991475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553200" y="1524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$2,835,534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58000" y="28956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$1,214,078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581400" y="2895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Irrigation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324600" y="4267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No Irrigation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4724400" y="3124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5029200" y="4495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057400" y="3810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Breakeven Year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38862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3962400" y="4038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65624" y="57999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3509" y="533400"/>
            <a:ext cx="7620000" cy="6096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Accumulated Cash Flows – Marginal Soil</a:t>
            </a:r>
          </a:p>
        </p:txBody>
      </p:sp>
      <p:graphicFrame>
        <p:nvGraphicFramePr>
          <p:cNvPr id="30814" name="Group 9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709241"/>
              </p:ext>
            </p:extLst>
          </p:nvPr>
        </p:nvGraphicFramePr>
        <p:xfrm>
          <a:off x="581891" y="1288472"/>
          <a:ext cx="7969827" cy="5364480"/>
        </p:xfrm>
        <a:graphic>
          <a:graphicData uri="http://schemas.openxmlformats.org/drawingml/2006/table">
            <a:tbl>
              <a:tblPr/>
              <a:tblGrid>
                <a:gridCol w="1983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8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Irrigation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 irrigation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-$804,064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-$567,974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-$862,328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-$599,148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-$1,079,852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-$826,087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-$1,082,075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-$927,437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-$929,096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-$873,694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-$856,170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-$931,584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-$603,189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-$841,001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-$350,208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-$750,418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-$97,227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-$691,309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**$92,699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-$632,199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61632" y="57293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1800" u="sng" dirty="0">
                <a:solidFill>
                  <a:srgbClr val="FF0000"/>
                </a:solidFill>
              </a:rPr>
              <a:t>BLUEBERRIES IN NORTH CAROLINA</a:t>
            </a:r>
            <a:br>
              <a:rPr lang="en-US" altLang="en-US" sz="1800" u="sng" dirty="0">
                <a:solidFill>
                  <a:srgbClr val="FF0000"/>
                </a:solidFill>
              </a:rPr>
            </a:br>
            <a:r>
              <a:rPr lang="en-US" altLang="en-US" sz="1800" u="sng" dirty="0"/>
              <a:t>Home garden and pick-your-own plantings exist throughout the state</a:t>
            </a:r>
            <a:r>
              <a:rPr lang="en-US" altLang="en-US" sz="1800" dirty="0"/>
              <a:t>, but our main commercial crop is harvested in southeastern NC (</a:t>
            </a:r>
            <a:r>
              <a:rPr lang="en-US" altLang="en-US" sz="1800" dirty="0">
                <a:solidFill>
                  <a:schemeClr val="accent1"/>
                </a:solidFill>
              </a:rPr>
              <a:t>blue area</a:t>
            </a:r>
            <a:r>
              <a:rPr lang="en-US" altLang="en-US" sz="1800" dirty="0"/>
              <a:t>) with an annual farm gate value of $57M (2018). Limited to unique, low pH sand-based organic soils (Leon, Lynn Haven series), or organic muck soils (i.e., Carolina Bays). </a:t>
            </a:r>
            <a:r>
              <a:rPr lang="en-US" altLang="en-US" sz="1800" dirty="0" err="1"/>
              <a:t>Approx</a:t>
            </a:r>
            <a:r>
              <a:rPr lang="en-US" altLang="en-US" sz="1800" dirty="0"/>
              <a:t> 10,000 acres total</a:t>
            </a:r>
          </a:p>
        </p:txBody>
      </p:sp>
      <p:grpSp>
        <p:nvGrpSpPr>
          <p:cNvPr id="14339" name="Group 11"/>
          <p:cNvGrpSpPr>
            <a:grpSpLocks/>
          </p:cNvGrpSpPr>
          <p:nvPr/>
        </p:nvGrpSpPr>
        <p:grpSpPr bwMode="auto">
          <a:xfrm>
            <a:off x="152400" y="2594009"/>
            <a:ext cx="8763000" cy="3460750"/>
            <a:chOff x="96" y="1440"/>
            <a:chExt cx="5520" cy="2180"/>
          </a:xfrm>
        </p:grpSpPr>
        <p:pic>
          <p:nvPicPr>
            <p:cNvPr id="14340" name="Picture 4" descr="NC county ma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0"/>
              <a:ext cx="5520" cy="2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 rot="-2226497">
              <a:off x="3360" y="2736"/>
              <a:ext cx="864" cy="716"/>
            </a:xfrm>
            <a:prstGeom prst="ellipse">
              <a:avLst/>
            </a:prstGeom>
            <a:solidFill>
              <a:srgbClr val="000080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342" name="Oval 6"/>
            <p:cNvSpPr>
              <a:spLocks noChangeArrowheads="1"/>
            </p:cNvSpPr>
            <p:nvPr/>
          </p:nvSpPr>
          <p:spPr bwMode="auto">
            <a:xfrm rot="20459641" flipV="1">
              <a:off x="4416" y="2544"/>
              <a:ext cx="240" cy="192"/>
            </a:xfrm>
            <a:prstGeom prst="ellipse">
              <a:avLst/>
            </a:prstGeom>
            <a:solidFill>
              <a:srgbClr val="000080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3831" y="57249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7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chemeClr val="tx1"/>
                </a:solidFill>
              </a:rPr>
              <a:t>Accumulated Cash Flows – Marginal Soil</a:t>
            </a: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81000" y="1219200"/>
          <a:ext cx="8534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hart" r:id="rId6" imgW="6095928" imgH="4069008" progId="MSGraph.Chart.8">
                  <p:embed followColorScheme="full"/>
                </p:oleObj>
              </mc:Choice>
              <mc:Fallback>
                <p:oleObj name="Chart" r:id="rId6" imgW="6095928" imgH="406900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85344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343400" y="2590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Irrigation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800600" y="5638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No Irrigation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5486400" y="2819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5410200" y="4953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7239000" y="1905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$983,152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858000" y="50292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-$576,007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590800" y="34290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Breakeven Year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4419600" y="36576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16462" y="58221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98764"/>
            <a:ext cx="8510588" cy="8382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71463" y="1908464"/>
            <a:ext cx="854075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b="1" dirty="0"/>
              <a:t>A new 100A blueberry planting on good soil can be a profitable venture</a:t>
            </a:r>
          </a:p>
          <a:p>
            <a:pPr>
              <a:spcAft>
                <a:spcPts val="1200"/>
              </a:spcAft>
            </a:pPr>
            <a:r>
              <a:rPr lang="en-US" altLang="en-US" b="1" dirty="0"/>
              <a:t>A new 100A blueberry planting on marginal soil w/o irrigation is a losing venture</a:t>
            </a:r>
          </a:p>
          <a:p>
            <a:pPr>
              <a:spcAft>
                <a:spcPts val="1200"/>
              </a:spcAft>
            </a:pPr>
            <a:r>
              <a:rPr lang="en-US" altLang="en-US" b="1" dirty="0"/>
              <a:t>A new 100A blueberry planting on marginal soil w/ irrigation can be a risky venture</a:t>
            </a:r>
          </a:p>
          <a:p>
            <a:pPr>
              <a:spcAft>
                <a:spcPts val="1200"/>
              </a:spcAft>
            </a:pPr>
            <a:r>
              <a:rPr lang="en-US" altLang="en-US" b="1" dirty="0"/>
              <a:t>Irrigation for frost protection and soil moisture pays handsomely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32420" y="58407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0117"/>
            <a:ext cx="8229600" cy="513047"/>
          </a:xfrm>
        </p:spPr>
        <p:txBody>
          <a:bodyPr/>
          <a:lstStyle/>
          <a:p>
            <a:r>
              <a:rPr lang="en-US" altLang="en-US" dirty="0"/>
              <a:t>Budgets for Small Plantings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2958"/>
            <a:ext cx="8229600" cy="3103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There are lots of blueberry budgets (NC, GA, OR, FL, CA, KY) but none fit our needs exactly for small-scale growers in NC.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Some </a:t>
            </a:r>
            <a:r>
              <a:rPr lang="en-US" altLang="en-US" dirty="0"/>
              <a:t>needs and resources are consistent, </a:t>
            </a:r>
            <a:r>
              <a:rPr lang="en-US" altLang="en-US" sz="2400" dirty="0"/>
              <a:t>others vary widely among locations and farms, such as cost </a:t>
            </a:r>
            <a:r>
              <a:rPr lang="en-US" altLang="en-US" dirty="0"/>
              <a:t>and availability of soil amendments.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/>
              <a:t>Wholesale prices are too low to support small farms.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By “cutting out the middleman” direct-marketing can greatly increase returns to the grower – but you also have to be your own marketer.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35977" y="58438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7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Wholesale vs Direct Marketed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2949868"/>
            <a:ext cx="8229600" cy="251575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b="1" dirty="0"/>
              <a:t>US wholesale </a:t>
            </a:r>
            <a:r>
              <a:rPr lang="en-US" sz="2800" b="1" dirty="0" err="1"/>
              <a:t>avg</a:t>
            </a:r>
            <a:r>
              <a:rPr lang="en-US" sz="2800" b="1" dirty="0"/>
              <a:t> (2018) = $1.43/</a:t>
            </a:r>
            <a:r>
              <a:rPr lang="en-US" sz="2800" b="1" dirty="0" err="1"/>
              <a:t>lb</a:t>
            </a:r>
            <a:r>
              <a:rPr lang="en-US" sz="2800" b="1" dirty="0"/>
              <a:t> ($7.86/gal)</a:t>
            </a:r>
          </a:p>
          <a:p>
            <a:pPr>
              <a:spcAft>
                <a:spcPts val="1800"/>
              </a:spcAft>
            </a:pPr>
            <a:r>
              <a:rPr lang="en-US" sz="2800" b="1" dirty="0"/>
              <a:t>Pick-your-own = $2.72 to $3.63/</a:t>
            </a:r>
            <a:r>
              <a:rPr lang="en-US" sz="2800" b="1" dirty="0" err="1"/>
              <a:t>lb</a:t>
            </a:r>
            <a:r>
              <a:rPr lang="en-US" sz="2800" b="1" dirty="0"/>
              <a:t> ($20/gal)</a:t>
            </a:r>
          </a:p>
          <a:p>
            <a:pPr>
              <a:spcAft>
                <a:spcPts val="1800"/>
              </a:spcAft>
            </a:pPr>
            <a:r>
              <a:rPr lang="en-US" sz="2800" b="1" dirty="0"/>
              <a:t>Ready-picked = $2.66 to $5.45/</a:t>
            </a:r>
            <a:r>
              <a:rPr lang="en-US" sz="2800" b="1" dirty="0" err="1"/>
              <a:t>lb</a:t>
            </a:r>
            <a:r>
              <a:rPr lang="en-US" sz="2800" b="1" dirty="0"/>
              <a:t> ($30/gal</a:t>
            </a:r>
            <a:r>
              <a:rPr lang="en-US" sz="2800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979718" y="5771044"/>
            <a:ext cx="4291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(One gallon assumed to weigh 5.5 </a:t>
            </a:r>
            <a:r>
              <a:rPr lang="en-US" sz="2000" b="1" dirty="0" err="1"/>
              <a:t>lbs</a:t>
            </a:r>
            <a:r>
              <a:rPr lang="en-US" sz="2000" b="1" dirty="0"/>
              <a:t>)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49431" y="5842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394855"/>
            <a:ext cx="8510588" cy="1080655"/>
          </a:xfrm>
        </p:spPr>
        <p:txBody>
          <a:bodyPr/>
          <a:lstStyle/>
          <a:p>
            <a:r>
              <a:rPr lang="en-US" altLang="en-US" sz="2400" dirty="0"/>
              <a:t>Some per-acre establishment costs to consider for small plantings on upland sites (2019 NC prices):</a:t>
            </a:r>
          </a:p>
        </p:txBody>
      </p:sp>
      <p:graphicFrame>
        <p:nvGraphicFramePr>
          <p:cNvPr id="530480" name="Group 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50510298"/>
              </p:ext>
            </p:extLst>
          </p:nvPr>
        </p:nvGraphicFramePr>
        <p:xfrm>
          <a:off x="457200" y="1711036"/>
          <a:ext cx="8229600" cy="4194530"/>
        </p:xfrm>
        <a:graphic>
          <a:graphicData uri="http://schemas.openxmlformats.org/drawingml/2006/table">
            <a:tbl>
              <a:tblPr/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Cultivation, bedding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140.00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Sulfur/fertilizer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112.00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Pine bark (100 cu yd)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1640.00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Drip irrigation lines and labor (two lines per row, pressure-compensated with built-in emitters at 18”)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3040.00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Plants (2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bare-root, 4x10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1,089/acre) x $2.50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2722.00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Planting labor 8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x $12.23 (H2A)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98.00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SO FAR….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$7752.00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Does not include cost of well or filtration system, equipment, fuel, buildings, depreciation or interest, etc.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19139" y="59055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Small Plantings -- Budgets (continued)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73750"/>
            <a:ext cx="8229600" cy="3419909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/>
              <a:t>Most budgets estimate blueberry establishment costs at between $8,000 and $9,000 per acre.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b="1" dirty="0"/>
              <a:t>Regardless of source (CA, KY, NC) most budgets show net returns of $3,500 to $4,000 per acre.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b="1" dirty="0"/>
              <a:t>Where given, break-even points are 7-8 years out.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b="1" dirty="0"/>
              <a:t>Irrigation greatly affects long-term profitability.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en-US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21151" y="59485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45" y="763732"/>
            <a:ext cx="7668491" cy="575136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20163" y="58936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3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198" y="805349"/>
            <a:ext cx="8229600" cy="1068387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The best native NC blueberry soils are organic sands (&gt;3% organic matter) with a water table within 12-24” of the surface; fields are not mulched but are bedded to improve aeration in the root zone.</a:t>
            </a:r>
          </a:p>
        </p:txBody>
      </p:sp>
      <p:pic>
        <p:nvPicPr>
          <p:cNvPr id="15363" name="Picture 3" descr="IMG_099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1979613"/>
            <a:ext cx="5334000" cy="400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74197" y="57776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1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436" y="567087"/>
            <a:ext cx="7138555" cy="602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118" y="611021"/>
            <a:ext cx="835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Native blueberry soils for commercial production in NC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418" y="6236916"/>
            <a:ext cx="298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(Cline and Bloodworth, 2015)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05004" y="56367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9709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Blueberry harvest timing by cultivar in southeastern NC (*NCSU)</a:t>
            </a:r>
          </a:p>
        </p:txBody>
      </p:sp>
      <p:graphicFrame>
        <p:nvGraphicFramePr>
          <p:cNvPr id="302345" name="Group 538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588250"/>
              </p:ext>
            </p:extLst>
          </p:nvPr>
        </p:nvGraphicFramePr>
        <p:xfrm>
          <a:off x="609600" y="1502205"/>
          <a:ext cx="8001000" cy="332264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2133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Cultivar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MAY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JUNE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JULY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AUGUST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SEP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CROATAN*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REBEL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O’NEAL*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STAR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REVEILLE/BLADEN*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DUKE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NEW HANOVER*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LEGACY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PREMIER*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COLUMBUS*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TIFBLUE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POWDERBLUE*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8799" name="TextBox 1"/>
          <p:cNvSpPr txBox="1">
            <a:spLocks noChangeArrowheads="1"/>
          </p:cNvSpPr>
          <p:nvPr/>
        </p:nvSpPr>
        <p:spPr bwMode="auto">
          <a:xfrm>
            <a:off x="2590800" y="5349155"/>
            <a:ext cx="386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EARLY &gt;&gt;&gt;MIDSEASON &gt;&gt;&gt;LATE</a:t>
            </a:r>
          </a:p>
        </p:txBody>
      </p:sp>
      <p:sp>
        <p:nvSpPr>
          <p:cNvPr id="18800" name="TextBox 2"/>
          <p:cNvSpPr txBox="1">
            <a:spLocks noChangeArrowheads="1"/>
          </p:cNvSpPr>
          <p:nvPr/>
        </p:nvSpPr>
        <p:spPr bwMode="auto">
          <a:xfrm>
            <a:off x="1447799" y="5853545"/>
            <a:ext cx="585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HIGHBUSH    </a:t>
            </a:r>
            <a:r>
              <a:rPr lang="en-US" altLang="en-US" sz="1800" b="1">
                <a:solidFill>
                  <a:srgbClr val="00CC00"/>
                </a:solidFill>
              </a:rPr>
              <a:t>SOUTHERN HIGHBUSH    </a:t>
            </a:r>
            <a:r>
              <a:rPr lang="en-US" altLang="en-US" sz="1800" b="1">
                <a:solidFill>
                  <a:srgbClr val="FF0000"/>
                </a:solidFill>
              </a:rPr>
              <a:t>RABBITEYE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46422" y="54753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/>
              <a:t>FRESH price declines over time, so volume is stacked early in the season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284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82"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Wk</a:t>
                      </a:r>
                      <a:endParaRPr lang="en-US" sz="18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3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4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8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11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2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T="45725" marB="45725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May (3 </a:t>
                      </a:r>
                      <a:r>
                        <a:rPr lang="en-US" sz="1800" b="1" dirty="0" err="1"/>
                        <a:t>wks</a:t>
                      </a:r>
                      <a:r>
                        <a:rPr lang="en-US" sz="1800" b="1" dirty="0"/>
                        <a:t>)</a:t>
                      </a:r>
                    </a:p>
                    <a:p>
                      <a:endParaRPr lang="en-US" sz="1800" b="1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June</a:t>
                      </a:r>
                    </a:p>
                    <a:p>
                      <a:endParaRPr lang="en-US" sz="1800" b="1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July</a:t>
                      </a:r>
                    </a:p>
                    <a:p>
                      <a:endParaRPr lang="en-US" sz="1800" b="1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02">
                <a:tc>
                  <a:txBody>
                    <a:bodyPr/>
                    <a:lstStyle/>
                    <a:p>
                      <a:r>
                        <a:rPr lang="en-US" sz="1800" b="1" dirty="0"/>
                        <a:t>$</a:t>
                      </a:r>
                    </a:p>
                    <a:p>
                      <a:r>
                        <a:rPr lang="en-US" sz="1800" b="1" dirty="0"/>
                        <a:t>per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lb</a:t>
                      </a:r>
                      <a:endParaRPr lang="en-US" sz="18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2.46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2.4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2.1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1.89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1.74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1.57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1.45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1.38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1.36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1.45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1.44</a:t>
                      </a: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02">
                <a:tc>
                  <a:txBody>
                    <a:bodyPr/>
                    <a:lstStyle/>
                    <a:p>
                      <a:r>
                        <a:rPr lang="en-US" sz="1800" b="1" dirty="0"/>
                        <a:t>%</a:t>
                      </a:r>
                      <a:r>
                        <a:rPr lang="en-US" sz="1800" b="1" baseline="0" dirty="0"/>
                        <a:t> of total crop</a:t>
                      </a:r>
                      <a:endParaRPr lang="en-US" sz="1800" b="1" dirty="0"/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10%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30%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17%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16%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10%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7%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3%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3%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2%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1%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&lt;1%</a:t>
                      </a: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526" name="TextBox 4"/>
          <p:cNvSpPr txBox="1">
            <a:spLocks noChangeArrowheads="1"/>
          </p:cNvSpPr>
          <p:nvPr/>
        </p:nvSpPr>
        <p:spPr bwMode="auto">
          <a:xfrm>
            <a:off x="1039091" y="5237019"/>
            <a:ext cx="660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Average NC fresh blueberry returns and volume 2008-2014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95729" y="56887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9693" name="Group 22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25150967"/>
              </p:ext>
            </p:extLst>
          </p:nvPr>
        </p:nvGraphicFramePr>
        <p:xfrm>
          <a:off x="670213" y="1385178"/>
          <a:ext cx="7829551" cy="4144648"/>
        </p:xfrm>
        <a:graphic>
          <a:graphicData uri="http://schemas.openxmlformats.org/drawingml/2006/table">
            <a:tbl>
              <a:tblPr/>
              <a:tblGrid>
                <a:gridCol w="142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YIELD/ACRE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FRESH LBS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FRESH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$/LB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VALUE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Michigan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Florida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California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9,840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Jersey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4,940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Georgia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North Carolina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Oregon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Washington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139,000,000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UNITED STATES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89,000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305,000,000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797,000,000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68" name="Text Box 84"/>
          <p:cNvSpPr txBox="1">
            <a:spLocks noChangeArrowheads="1"/>
          </p:cNvSpPr>
          <p:nvPr/>
        </p:nvSpPr>
        <p:spPr bwMode="auto">
          <a:xfrm>
            <a:off x="519546" y="457200"/>
            <a:ext cx="79386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/>
              <a:t>Leading states for Cultivated Blueberries, Harvested Acres, 2018 (USDA/NASS) (freeze year in SE)</a:t>
            </a:r>
          </a:p>
        </p:txBody>
      </p:sp>
      <p:sp>
        <p:nvSpPr>
          <p:cNvPr id="7269" name="Text Box 165"/>
          <p:cNvSpPr txBox="1">
            <a:spLocks noChangeArrowheads="1"/>
          </p:cNvSpPr>
          <p:nvPr/>
        </p:nvSpPr>
        <p:spPr bwMode="auto">
          <a:xfrm>
            <a:off x="670212" y="5765800"/>
            <a:ext cx="76529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/>
              <a:t>2018 Maine wild (lowbush) blueberries, 50 million </a:t>
            </a:r>
            <a:r>
              <a:rPr lang="en-US" altLang="en-US" sz="1400" b="1" dirty="0" err="1"/>
              <a:t>lbs</a:t>
            </a:r>
            <a:r>
              <a:rPr lang="en-US" altLang="en-US" sz="1400" b="1" dirty="0"/>
              <a:t>, $0.46 per </a:t>
            </a:r>
            <a:r>
              <a:rPr lang="en-US" altLang="en-US" sz="1400" b="1" dirty="0" err="1"/>
              <a:t>lb</a:t>
            </a:r>
            <a:r>
              <a:rPr lang="en-US" altLang="en-US" sz="1400" b="1" dirty="0"/>
              <a:t>, farm gate $23,155,000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02806" y="59196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921476"/>
              </p:ext>
            </p:extLst>
          </p:nvPr>
        </p:nvGraphicFramePr>
        <p:xfrm>
          <a:off x="415636" y="727363"/>
          <a:ext cx="8530937" cy="5939929"/>
        </p:xfrm>
        <a:graphic>
          <a:graphicData uri="http://schemas.openxmlformats.org/drawingml/2006/table">
            <a:tbl>
              <a:tblPr/>
              <a:tblGrid>
                <a:gridCol w="162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8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WHY DO THESE STATES PREDOMINATE IN BLUEBERRY PRODUCTION?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Michigan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Native blueberry soils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multi-generational farms since 1920s, moderation of northern climate due to lake effect (Lake Michigan)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Florida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First to market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US. Recent (1980s) industry based on UFL low-chill cultivars. Bark beds or amended sites, highest returns per pound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California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Very early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 market in US; Dry climate ideal for </a:t>
                      </a: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organic production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Amended sites with very high yields due to management and climate (1990s)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Jersey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Native blueberry soils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multi-generational farms since 1910s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Georgia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Some </a:t>
                      </a: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Native blueberry soils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dominant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rabbiteye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blueberry producer, early to market. Acreage increased dramatically in 1990s and 2000s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North Carolina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Native blueberry soils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multi-generational farms since 1930s, early to market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Oregon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1970s? Ideal climate, Willamette Valley </a:t>
                      </a: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 yields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on amended sites, machine for fresh and processing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2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Washington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1970s? Ideal climate, western WA </a:t>
                      </a: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 yields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on amended sites, Eastern WA dry climate for </a:t>
                      </a: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organic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6167" y="56009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414185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4141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reshProduce Storyboard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FreshProduce Storyboarding Template</Template>
  <TotalTime>6126</TotalTime>
  <Words>2041</Words>
  <Application>Microsoft Office PowerPoint</Application>
  <PresentationFormat>On-screen Show (4:3)</PresentationFormat>
  <Paragraphs>640</Paragraphs>
  <Slides>36</Slides>
  <Notes>29</Notes>
  <HiddenSlides>0</HiddenSlides>
  <MMClips>36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Times New Roman</vt:lpstr>
      <vt:lpstr>Wingdings</vt:lpstr>
      <vt:lpstr>Pixel</vt:lpstr>
      <vt:lpstr>1_FreshProduce Storyboarding Template</vt:lpstr>
      <vt:lpstr>Chart</vt:lpstr>
      <vt:lpstr>Some Economic Considerations for Blueberry Production in the Southeast</vt:lpstr>
      <vt:lpstr>PowerPoint Presentation</vt:lpstr>
      <vt:lpstr>BLUEBERRIES IN NORTH CAROLINA Home garden and pick-your-own plantings exist throughout the state, but our main commercial crop is harvested in southeastern NC (blue area) with an annual farm gate value of $57M (2018). Limited to unique, low pH sand-based organic soils (Leon, Lynn Haven series), or organic muck soils (i.e., Carolina Bays). Approx 10,000 acres total</vt:lpstr>
      <vt:lpstr>The best native NC blueberry soils are organic sands (&gt;3% organic matter) with a water table within 12-24” of the surface; fields are not mulched but are bedded to improve aeration in the root zone.</vt:lpstr>
      <vt:lpstr>PowerPoint Presentation</vt:lpstr>
      <vt:lpstr>Blueberry harvest timing by cultivar in southeastern NC (*NCSU)</vt:lpstr>
      <vt:lpstr>FRESH price declines over time, so volume is stacked early in the season</vt:lpstr>
      <vt:lpstr>PowerPoint Presentation</vt:lpstr>
      <vt:lpstr>PowerPoint Presentation</vt:lpstr>
      <vt:lpstr>Estimated Costs of Producing, Harvesting, and Marketing Blueberries in the Southeastern United States 2005</vt:lpstr>
      <vt:lpstr>Changes since this budget was written</vt:lpstr>
      <vt:lpstr>Procedures</vt:lpstr>
      <vt:lpstr>Yield Assumptions – Good Soil</vt:lpstr>
      <vt:lpstr>Yield Assumptions – Marginal Soil</vt:lpstr>
      <vt:lpstr>Yield Assumptions – Cost to pick &amp; pack</vt:lpstr>
      <vt:lpstr>Harvest Assumptions</vt:lpstr>
      <vt:lpstr>Equipment Investment – 1st Year</vt:lpstr>
      <vt:lpstr>Establishment Costs – 1st Year</vt:lpstr>
      <vt:lpstr>Equipment Investment – 2nd Year</vt:lpstr>
      <vt:lpstr>Equipment Investment – 3rd Year</vt:lpstr>
      <vt:lpstr>Equipment Investment Costs</vt:lpstr>
      <vt:lpstr>Estimated Annual Costs, 8th Year</vt:lpstr>
      <vt:lpstr>Estimated Annual Receipts &amp; Costs, 8th Year</vt:lpstr>
      <vt:lpstr>Flow of Funds – Good Soil</vt:lpstr>
      <vt:lpstr>Flow of Funds – Marginal Soil</vt:lpstr>
      <vt:lpstr>Accumulated Cash Flows – Good Soil</vt:lpstr>
      <vt:lpstr>Breakeven Year</vt:lpstr>
      <vt:lpstr>Accumulated Cash Flows – Good Soil</vt:lpstr>
      <vt:lpstr>Accumulated Cash Flows – Marginal Soil</vt:lpstr>
      <vt:lpstr>Accumulated Cash Flows – Marginal Soil</vt:lpstr>
      <vt:lpstr>Conclusions</vt:lpstr>
      <vt:lpstr>Budgets for Small Plantings</vt:lpstr>
      <vt:lpstr>Wholesale vs Direct Marketed</vt:lpstr>
      <vt:lpstr>Some per-acre establishment costs to consider for small plantings on upland sites (2019 NC prices):</vt:lpstr>
      <vt:lpstr>Small Plantings -- Budgets (continued)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 Name:</dc:title>
  <dc:creator>Reviewer</dc:creator>
  <cp:lastModifiedBy>Lizzy Herrera</cp:lastModifiedBy>
  <cp:revision>325</cp:revision>
  <cp:lastPrinted>2017-09-12T19:29:55Z</cp:lastPrinted>
  <dcterms:created xsi:type="dcterms:W3CDTF">2015-08-04T19:10:11Z</dcterms:created>
  <dcterms:modified xsi:type="dcterms:W3CDTF">2019-11-24T19:00:29Z</dcterms:modified>
</cp:coreProperties>
</file>